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76" r:id="rId3"/>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DC67D-4F47-3541-A9FA-F9D713D5734B}" v="5" dt="2024-04-15T20:26:01.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2" autoAdjust="0"/>
    <p:restoredTop sz="94654" autoAdjust="0"/>
  </p:normalViewPr>
  <p:slideViewPr>
    <p:cSldViewPr snapToGrid="0">
      <p:cViewPr>
        <p:scale>
          <a:sx n="53" d="100"/>
          <a:sy n="53" d="100"/>
        </p:scale>
        <p:origin x="-114" y="-528"/>
      </p:cViewPr>
      <p:guideLst>
        <p:guide orient="horz" pos="4319"/>
        <p:guide pos="7679"/>
      </p:guideLst>
    </p:cSldViewPr>
  </p:slideViewPr>
  <p:notesTextViewPr>
    <p:cViewPr>
      <p:scale>
        <a:sx n="1" d="1"/>
        <a:sy n="1" d="1"/>
      </p:scale>
      <p:origin x="0" y="0"/>
    </p:cViewPr>
  </p:notesTextViewPr>
  <p:notesViewPr>
    <p:cSldViewPr snapToGrid="0" showGuides="1">
      <p:cViewPr varScale="1">
        <p:scale>
          <a:sx n="96" d="100"/>
          <a:sy n="96"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05/02/2025</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ight background">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05.02.2025</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20" name="Bilde 19"/>
          <p:cNvPicPr>
            <a:picLocks noChangeAspect="1"/>
          </p:cNvPicPr>
          <p:nvPr userDrawn="1"/>
        </p:nvPicPr>
        <p:blipFill>
          <a:blip r:embed="rId2"/>
          <a:stretch>
            <a:fillRect/>
          </a:stretch>
        </p:blipFill>
        <p:spPr>
          <a:xfrm>
            <a:off x="1" y="0"/>
            <a:ext cx="24380825" cy="2413702"/>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diagram red">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table red">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text red">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gree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spTree>
    <p:extLst>
      <p:ext uri="{BB962C8B-B14F-4D97-AF65-F5344CB8AC3E}">
        <p14:creationId xmlns:p14="http://schemas.microsoft.com/office/powerpoint/2010/main" val="246864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05.02.2025</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re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002060"/>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00206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photo red">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red">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level</a:t>
            </a:r>
          </a:p>
          <a:p>
            <a:pPr lvl="2"/>
            <a:r>
              <a:rPr lang="nb-NO" dirty="0"/>
              <a:t>Third level</a:t>
            </a:r>
          </a:p>
          <a:p>
            <a:pPr lvl="3"/>
            <a:r>
              <a:rPr lang="nb-NO" dirty="0"/>
              <a:t>Fourth level</a:t>
            </a:r>
          </a:p>
          <a:p>
            <a:pPr lvl="4"/>
            <a:r>
              <a:rPr lang="nb-NO" dirty="0"/>
              <a:t>Fifth level</a:t>
            </a:r>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userDrawn="1"/>
        </p:nvSpPr>
        <p:spPr bwMode="auto">
          <a:xfrm>
            <a:off x="2455863" y="12903932"/>
            <a:ext cx="153988"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3"/>
          <p:cNvSpPr>
            <a:spLocks noChangeShapeType="1"/>
          </p:cNvSpPr>
          <p:nvPr userDrawn="1"/>
        </p:nvSpPr>
        <p:spPr bwMode="auto">
          <a:xfrm>
            <a:off x="2062163" y="13065857"/>
            <a:ext cx="39370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924175" y="13065857"/>
            <a:ext cx="2144395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Lst>
  <p:hf sldNum="0" hdr="0" ftr="0"/>
  <p:txStyles>
    <p:title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www.eeagrantsmediu.ro/"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eagrantsmediu.ro/" TargetMode="Externa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5F4C6A0A-A92C-7274-2BA5-5FC3D0D42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0158" y="729691"/>
            <a:ext cx="4172454" cy="1233340"/>
          </a:xfrm>
          <a:prstGeom prst="rect">
            <a:avLst/>
          </a:prstGeom>
          <a:noFill/>
          <a:ln>
            <a:noFill/>
          </a:ln>
        </p:spPr>
      </p:pic>
      <p:pic>
        <p:nvPicPr>
          <p:cNvPr id="10" name="Picture 9">
            <a:extLst>
              <a:ext uri="{FF2B5EF4-FFF2-40B4-BE49-F238E27FC236}">
                <a16:creationId xmlns="" xmlns:a16="http://schemas.microsoft.com/office/drawing/2014/main" id="{FBD37D28-9758-DCA0-81AB-3150FF317F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13555" y="729691"/>
            <a:ext cx="2432045" cy="1215486"/>
          </a:xfrm>
          <a:prstGeom prst="rect">
            <a:avLst/>
          </a:prstGeom>
          <a:noFill/>
          <a:ln>
            <a:noFill/>
          </a:ln>
        </p:spPr>
      </p:pic>
      <p:pic>
        <p:nvPicPr>
          <p:cNvPr id="11" name="Imagine 3">
            <a:extLst>
              <a:ext uri="{FF2B5EF4-FFF2-40B4-BE49-F238E27FC236}">
                <a16:creationId xmlns="" xmlns:a16="http://schemas.microsoft.com/office/drawing/2014/main" id="{2BF565A9-4F47-09CC-A777-60B79B492A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0390" y="250758"/>
            <a:ext cx="1254339" cy="1538685"/>
          </a:xfrm>
          <a:prstGeom prst="rect">
            <a:avLst/>
          </a:prstGeom>
          <a:noFill/>
          <a:ln>
            <a:noFill/>
          </a:ln>
        </p:spPr>
      </p:pic>
      <p:sp>
        <p:nvSpPr>
          <p:cNvPr id="16" name="TextBox 5">
            <a:extLst>
              <a:ext uri="{FF2B5EF4-FFF2-40B4-BE49-F238E27FC236}">
                <a16:creationId xmlns="" xmlns:a16="http://schemas.microsoft.com/office/drawing/2014/main" id="{CCFB879A-2128-5B3F-2393-9C967510DF78}"/>
              </a:ext>
            </a:extLst>
          </p:cNvPr>
          <p:cNvSpPr txBox="1"/>
          <p:nvPr/>
        </p:nvSpPr>
        <p:spPr>
          <a:xfrm>
            <a:off x="268846" y="12156141"/>
            <a:ext cx="23093178" cy="827919"/>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ro-RO" sz="2000" b="1" i="0" u="none" strike="noStrike" kern="1200" cap="none" spc="0" baseline="0" dirty="0" err="1">
                <a:solidFill>
                  <a:srgbClr val="000000"/>
                </a:solidFill>
                <a:uFillTx/>
                <a:latin typeface="Calibri" pitchFamily="34"/>
                <a:ea typeface="Calibri" pitchFamily="34"/>
                <a:cs typeface="Times New Roman" pitchFamily="18"/>
              </a:rPr>
              <a:t>Working</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err="1">
                <a:solidFill>
                  <a:srgbClr val="000000"/>
                </a:solidFill>
                <a:uFillTx/>
                <a:latin typeface="Calibri" pitchFamily="34"/>
                <a:ea typeface="Calibri" pitchFamily="34"/>
                <a:cs typeface="Times New Roman" pitchFamily="18"/>
              </a:rPr>
              <a:t>together</a:t>
            </a:r>
            <a:r>
              <a:rPr lang="ro-RO" sz="2000" b="1" i="0" u="none" strike="noStrike" kern="1200" cap="none" spc="0" baseline="0" dirty="0">
                <a:solidFill>
                  <a:srgbClr val="000000"/>
                </a:solidFill>
                <a:uFillTx/>
                <a:latin typeface="Calibri" pitchFamily="34"/>
                <a:ea typeface="Calibri" pitchFamily="34"/>
                <a:cs typeface="Times New Roman" pitchFamily="18"/>
              </a:rPr>
              <a:t> for a </a:t>
            </a:r>
            <a:r>
              <a:rPr lang="ro-RO" sz="2000" b="1" i="0" u="none" strike="noStrike" kern="1200" cap="none" spc="0" baseline="0" dirty="0" err="1">
                <a:solidFill>
                  <a:srgbClr val="00B050"/>
                </a:solidFill>
                <a:uFillTx/>
                <a:latin typeface="Calibri" pitchFamily="34"/>
                <a:ea typeface="Calibri" pitchFamily="34"/>
                <a:cs typeface="Times New Roman" pitchFamily="18"/>
              </a:rPr>
              <a:t>green</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a:solidFill>
                  <a:srgbClr val="ED7D31"/>
                </a:solidFill>
                <a:uFillTx/>
                <a:latin typeface="Calibri" pitchFamily="34"/>
                <a:ea typeface="Calibri" pitchFamily="34"/>
                <a:cs typeface="Times New Roman" pitchFamily="18"/>
              </a:rPr>
              <a:t>competitive</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err="1">
                <a:solidFill>
                  <a:srgbClr val="000000"/>
                </a:solidFill>
                <a:uFillTx/>
                <a:latin typeface="Calibri" pitchFamily="34"/>
                <a:ea typeface="Calibri" pitchFamily="34"/>
                <a:cs typeface="Times New Roman" pitchFamily="18"/>
              </a:rPr>
              <a:t>and</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a:solidFill>
                  <a:srgbClr val="00B0F0"/>
                </a:solidFill>
                <a:uFillTx/>
                <a:latin typeface="Calibri" pitchFamily="34"/>
                <a:ea typeface="Calibri" pitchFamily="34"/>
                <a:cs typeface="Times New Roman" pitchFamily="18"/>
              </a:rPr>
              <a:t>inclusive</a:t>
            </a:r>
            <a:r>
              <a:rPr lang="ro-RO" sz="2000" b="1" i="0" u="none" strike="noStrike" kern="1200" cap="none" spc="0" baseline="0" dirty="0">
                <a:solidFill>
                  <a:srgbClr val="000000"/>
                </a:solidFill>
                <a:uFillTx/>
                <a:latin typeface="Calibri" pitchFamily="34"/>
                <a:ea typeface="Calibri" pitchFamily="34"/>
                <a:cs typeface="Times New Roman" pitchFamily="18"/>
              </a:rPr>
              <a:t> Europe</a:t>
            </a:r>
          </a:p>
          <a:p>
            <a:pPr marL="0" marR="0" lvl="0" indent="0" algn="r" defTabSz="4572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GB" sz="2000" b="0" i="0" u="none" strike="noStrike" kern="0" cap="none" spc="0" baseline="0" dirty="0">
                <a:solidFill>
                  <a:srgbClr val="1155CC"/>
                </a:solidFill>
                <a:uFillTx/>
                <a:latin typeface="Calibri"/>
                <a:hlinkClick r:id="rId5"/>
              </a:rPr>
              <a:t>www.eeagrantsmediu.ro</a:t>
            </a:r>
            <a:endParaRPr lang="en-GB" sz="2000" b="0" i="0" u="none" strike="noStrike" kern="1200" cap="none" spc="0" baseline="0" dirty="0">
              <a:solidFill>
                <a:srgbClr val="000000"/>
              </a:solidFill>
              <a:uFillTx/>
              <a:latin typeface="Calibri"/>
              <a:ea typeface="Calibri" pitchFamily="34"/>
              <a:cs typeface="Times New Roman" pitchFamily="18"/>
            </a:endParaRPr>
          </a:p>
        </p:txBody>
      </p:sp>
      <p:sp>
        <p:nvSpPr>
          <p:cNvPr id="19" name="Title 1">
            <a:extLst>
              <a:ext uri="{FF2B5EF4-FFF2-40B4-BE49-F238E27FC236}">
                <a16:creationId xmlns="" xmlns:a16="http://schemas.microsoft.com/office/drawing/2014/main" id="{F863E320-B3B9-2027-7B49-0133A89A4A47}"/>
              </a:ext>
            </a:extLst>
          </p:cNvPr>
          <p:cNvSpPr txBox="1">
            <a:spLocks/>
          </p:cNvSpPr>
          <p:nvPr/>
        </p:nvSpPr>
        <p:spPr>
          <a:xfrm>
            <a:off x="1260156" y="2133601"/>
            <a:ext cx="21860511" cy="1936376"/>
          </a:xfrm>
          <a:prstGeom prst="rect">
            <a:avLst/>
          </a:prstGeom>
        </p:spPr>
        <p:txBody>
          <a:bodyPr vert="horz" wrap="square" lIns="0" tIns="0" rIns="0" bIns="0" rtlCol="0" anchor="ctr">
            <a:normAutofit/>
          </a:bodyPr>
          <a:lstStyle>
            <a:lvl1pPr algn="l" defTabSz="1828526" rtl="0" eaLnBrk="1" latinLnBrk="0" hangingPunct="1">
              <a:lnSpc>
                <a:spcPct val="100000"/>
              </a:lnSpc>
              <a:spcBef>
                <a:spcPct val="0"/>
              </a:spcBef>
              <a:buNone/>
              <a:defRPr sz="8000" b="1" kern="1200">
                <a:solidFill>
                  <a:schemeClr val="bg2"/>
                </a:solidFill>
                <a:latin typeface="+mj-lt"/>
                <a:ea typeface="+mj-ea"/>
                <a:cs typeface="+mj-cs"/>
              </a:defRPr>
            </a:lvl1pPr>
          </a:lstStyle>
          <a:p>
            <a:pPr algn="ctr"/>
            <a:r>
              <a:rPr lang="ro-RO" sz="3600" dirty="0" err="1" smtClean="0">
                <a:latin typeface="Arial" pitchFamily="34"/>
              </a:rPr>
              <a:t>Shutting</a:t>
            </a:r>
            <a:r>
              <a:rPr lang="ro-RO" sz="3600" dirty="0" smtClean="0">
                <a:latin typeface="Arial" pitchFamily="34"/>
              </a:rPr>
              <a:t> </a:t>
            </a:r>
            <a:r>
              <a:rPr lang="ro-RO" sz="3600" dirty="0" err="1" smtClean="0">
                <a:latin typeface="Arial" pitchFamily="34"/>
              </a:rPr>
              <a:t>down</a:t>
            </a:r>
            <a:r>
              <a:rPr lang="en-GB" sz="3600" smtClean="0">
                <a:latin typeface="Arial" pitchFamily="34"/>
              </a:rPr>
              <a:t> the </a:t>
            </a:r>
            <a:r>
              <a:rPr lang="en-GB" sz="3600" dirty="0">
                <a:latin typeface="Arial" pitchFamily="34"/>
              </a:rPr>
              <a:t>temporary municipal waste landfill in </a:t>
            </a:r>
            <a:r>
              <a:rPr lang="en-GB" sz="3600" dirty="0" err="1">
                <a:latin typeface="Arial" pitchFamily="34"/>
              </a:rPr>
              <a:t>Fălticeni</a:t>
            </a:r>
            <a:r>
              <a:rPr lang="en-GB" sz="3600" dirty="0">
                <a:latin typeface="Arial" pitchFamily="34"/>
              </a:rPr>
              <a:t>, Suceava County through the implementation of an innovative </a:t>
            </a:r>
            <a:r>
              <a:rPr lang="en-GB" sz="3600" dirty="0" smtClean="0">
                <a:latin typeface="Arial" pitchFamily="34"/>
              </a:rPr>
              <a:t>technology  </a:t>
            </a:r>
            <a:r>
              <a:rPr lang="en-GB" sz="3600" dirty="0">
                <a:latin typeface="Arial" pitchFamily="34"/>
              </a:rPr>
              <a:t>IDTDMF</a:t>
            </a:r>
            <a:r>
              <a:rPr lang="ro-RO" sz="3600" dirty="0" smtClean="0">
                <a:latin typeface="Arial" pitchFamily="34"/>
              </a:rPr>
              <a:t> </a:t>
            </a:r>
            <a:endParaRPr lang="en-GB" sz="3600" dirty="0"/>
          </a:p>
        </p:txBody>
      </p:sp>
      <p:sp>
        <p:nvSpPr>
          <p:cNvPr id="20" name="Subtitle 2">
            <a:extLst>
              <a:ext uri="{FF2B5EF4-FFF2-40B4-BE49-F238E27FC236}">
                <a16:creationId xmlns="" xmlns:a16="http://schemas.microsoft.com/office/drawing/2014/main" id="{3F63B53F-0C18-C22B-961D-D064CAAD4D8A}"/>
              </a:ext>
            </a:extLst>
          </p:cNvPr>
          <p:cNvSpPr txBox="1">
            <a:spLocks/>
          </p:cNvSpPr>
          <p:nvPr/>
        </p:nvSpPr>
        <p:spPr>
          <a:xfrm>
            <a:off x="1260155" y="3801037"/>
            <a:ext cx="21860510" cy="793732"/>
          </a:xfrm>
          <a:prstGeom prst="rect">
            <a:avLst/>
          </a:prstGeom>
        </p:spPr>
        <p:txBody>
          <a:bodyPr/>
          <a:lst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ctr">
              <a:lnSpc>
                <a:spcPct val="115000"/>
              </a:lnSpc>
              <a:spcAft>
                <a:spcPts val="800"/>
              </a:spcAft>
              <a:buNone/>
            </a:pPr>
            <a:r>
              <a:rPr lang="en-GB" sz="3200" dirty="0" smtClean="0">
                <a:solidFill>
                  <a:srgbClr val="26282A"/>
                </a:solidFill>
                <a:latin typeface="Calibri" panose="020F0502020204030204" pitchFamily="34" charset="0"/>
                <a:cs typeface="Calibri" panose="020F0502020204030204" pitchFamily="34" charset="0"/>
              </a:rPr>
              <a:t>financed </a:t>
            </a:r>
            <a:r>
              <a:rPr lang="en-GB" sz="3200" dirty="0">
                <a:solidFill>
                  <a:srgbClr val="26282A"/>
                </a:solidFill>
                <a:latin typeface="Calibri" panose="020F0502020204030204" pitchFamily="34" charset="0"/>
                <a:cs typeface="Calibri" panose="020F0502020204030204" pitchFamily="34" charset="0"/>
              </a:rPr>
              <a:t>through the Financial Mechanism of the European Economic Area (EEA) 2014-2021 under the "Environment, Climate Change Adaptation, and Ecosystems" Program (RO-</a:t>
            </a:r>
            <a:r>
              <a:rPr lang="en-GB" sz="3200" dirty="0" err="1">
                <a:solidFill>
                  <a:srgbClr val="26282A"/>
                </a:solidFill>
                <a:latin typeface="Calibri" panose="020F0502020204030204" pitchFamily="34" charset="0"/>
                <a:cs typeface="Calibri" panose="020F0502020204030204" pitchFamily="34" charset="0"/>
              </a:rPr>
              <a:t>Mediu</a:t>
            </a:r>
            <a:r>
              <a:rPr lang="en-GB" sz="3200" dirty="0">
                <a:solidFill>
                  <a:srgbClr val="26282A"/>
                </a:solidFill>
                <a:latin typeface="Calibri" panose="020F0502020204030204" pitchFamily="34" charset="0"/>
                <a:cs typeface="Calibri" panose="020F0502020204030204" pitchFamily="34" charset="0"/>
              </a:rPr>
              <a:t>).</a:t>
            </a:r>
            <a:r>
              <a:rPr lang="ro-RO" sz="3200" dirty="0" smtClean="0">
                <a:solidFill>
                  <a:srgbClr val="26282A"/>
                </a:solidFill>
                <a:latin typeface="Calibri" panose="020F0502020204030204" pitchFamily="34" charset="0"/>
                <a:cs typeface="Calibri" panose="020F0502020204030204" pitchFamily="34" charset="0"/>
              </a:rPr>
              <a:t> </a:t>
            </a:r>
            <a:r>
              <a:rPr lang="ro-RO" sz="3200" dirty="0">
                <a:solidFill>
                  <a:srgbClr val="26282A"/>
                </a:solidFill>
                <a:latin typeface="Calibri" panose="020F0502020204030204" pitchFamily="34" charset="0"/>
                <a:cs typeface="Calibri" panose="020F0502020204030204" pitchFamily="34" charset="0"/>
              </a:rPr>
              <a:t>Contract 25249/BT/24.11.2022</a:t>
            </a:r>
            <a:endParaRPr lang="en-GB" sz="3200" dirty="0">
              <a:latin typeface="Calibri" panose="020F0502020204030204" pitchFamily="34" charset="0"/>
              <a:cs typeface="Calibri" panose="020F0502020204030204" pitchFamily="34" charset="0"/>
            </a:endParaRPr>
          </a:p>
        </p:txBody>
      </p:sp>
      <p:sp>
        <p:nvSpPr>
          <p:cNvPr id="8" name="Plassholder for innhold 2">
            <a:extLst>
              <a:ext uri="{FF2B5EF4-FFF2-40B4-BE49-F238E27FC236}">
                <a16:creationId xmlns="" xmlns:a16="http://schemas.microsoft.com/office/drawing/2014/main" id="{9F515F72-B7CD-7048-5380-F58F876DECEE}"/>
              </a:ext>
            </a:extLst>
          </p:cNvPr>
          <p:cNvSpPr txBox="1">
            <a:spLocks/>
          </p:cNvSpPr>
          <p:nvPr/>
        </p:nvSpPr>
        <p:spPr>
          <a:xfrm>
            <a:off x="1075769" y="8106708"/>
            <a:ext cx="22017410" cy="2223247"/>
          </a:xfrm>
          <a:prstGeom prst="rect">
            <a:avLst/>
          </a:prstGeom>
        </p:spPr>
        <p:txBody>
          <a:bodyPr vert="horz" lIns="0" tIns="0" rIns="0" bIns="0" rtlCol="0">
            <a:normAutofit lnSpcReduction="10000"/>
          </a:bodyPr>
          <a:lst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0" indent="0" algn="just">
              <a:spcBef>
                <a:spcPts val="600"/>
              </a:spcBef>
              <a:spcAft>
                <a:spcPts val="600"/>
              </a:spcAft>
              <a:buNone/>
            </a:pPr>
            <a:r>
              <a:rPr lang="en-GB" dirty="0" smtClean="0">
                <a:latin typeface="Arial" panose="020B0604020202020204" pitchFamily="34" charset="0"/>
                <a:ea typeface="Calibri" panose="020F0502020204030204" pitchFamily="34" charset="0"/>
                <a:cs typeface="Arial" panose="020B0604020202020204" pitchFamily="34" charset="0"/>
              </a:rPr>
              <a:t>The </a:t>
            </a:r>
            <a:r>
              <a:rPr lang="en-GB" dirty="0">
                <a:latin typeface="Arial" panose="020B0604020202020204" pitchFamily="34" charset="0"/>
                <a:ea typeface="Calibri" panose="020F0502020204030204" pitchFamily="34" charset="0"/>
                <a:cs typeface="Arial" panose="020B0604020202020204" pitchFamily="34" charset="0"/>
              </a:rPr>
              <a:t>total value of the project was 9,573,894.25 RON, of which the eligible value of the project </a:t>
            </a:r>
            <a:r>
              <a:rPr lang="en-GB" dirty="0">
                <a:latin typeface="Arial" panose="020B0604020202020204" pitchFamily="34" charset="0"/>
                <a:ea typeface="Calibri" panose="020F0502020204030204" pitchFamily="34" charset="0"/>
                <a:cs typeface="Arial" panose="020B0604020202020204" pitchFamily="34" charset="0"/>
              </a:rPr>
              <a:t>was 9,325,011.30 </a:t>
            </a:r>
            <a:r>
              <a:rPr lang="en-GB" dirty="0">
                <a:latin typeface="Arial" panose="020B0604020202020204" pitchFamily="34" charset="0"/>
                <a:ea typeface="Calibri" panose="020F0502020204030204" pitchFamily="34" charset="0"/>
                <a:cs typeface="Arial" panose="020B0604020202020204" pitchFamily="34" charset="0"/>
              </a:rPr>
              <a:t>RON (including 7,926,259.61 RON eligible non-reimbursable funding from the EEA Financial Mechanism and 1,398,751.69 RON eligible non-reimbursable funding from the national budget), and 248,882.95 RON is the ineligible value. The implementation period was between November 24, 2022, and April 30, 2024.The amount used for the implementation of the project, according to the Project Closure Note, was 8,008,522.90 RON.</a:t>
            </a:r>
            <a:endParaRPr lang="x-none"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Dreptunghi 3"/>
          <p:cNvSpPr/>
          <p:nvPr/>
        </p:nvSpPr>
        <p:spPr>
          <a:xfrm>
            <a:off x="1075769" y="5342963"/>
            <a:ext cx="22286255" cy="1938992"/>
          </a:xfrm>
          <a:prstGeom prst="rect">
            <a:avLst/>
          </a:prstGeom>
        </p:spPr>
        <p:txBody>
          <a:bodyPr wrap="square">
            <a:spAutoFit/>
          </a:bodyPr>
          <a:lstStyle/>
          <a:p>
            <a:pPr lvl="0" algn="just"/>
            <a:r>
              <a:rPr lang="en-GB" sz="3000" dirty="0" smtClean="0">
                <a:solidFill>
                  <a:srgbClr val="000000"/>
                </a:solidFill>
              </a:rPr>
              <a:t>The </a:t>
            </a:r>
            <a:r>
              <a:rPr lang="en-GB" sz="3000" dirty="0">
                <a:solidFill>
                  <a:srgbClr val="000000"/>
                </a:solidFill>
              </a:rPr>
              <a:t>Municipality of </a:t>
            </a:r>
            <a:r>
              <a:rPr lang="en-GB" sz="3000" dirty="0" err="1">
                <a:solidFill>
                  <a:srgbClr val="000000"/>
                </a:solidFill>
              </a:rPr>
              <a:t>Fălticeni</a:t>
            </a:r>
            <a:r>
              <a:rPr lang="en-GB" sz="3000" dirty="0">
                <a:solidFill>
                  <a:srgbClr val="000000"/>
                </a:solidFill>
              </a:rPr>
              <a:t> signed on November 24, 2022, the financing contract no. 25249/ BT /24.11.2022 for the implementation of the project "Shutting </a:t>
            </a:r>
            <a:r>
              <a:rPr lang="en-GB" sz="3000" dirty="0" smtClean="0">
                <a:solidFill>
                  <a:srgbClr val="000000"/>
                </a:solidFill>
              </a:rPr>
              <a:t>down </a:t>
            </a:r>
            <a:r>
              <a:rPr lang="en-GB" sz="3000" dirty="0">
                <a:solidFill>
                  <a:srgbClr val="000000"/>
                </a:solidFill>
              </a:rPr>
              <a:t>of the temporary municipal waste landfill in </a:t>
            </a:r>
            <a:r>
              <a:rPr lang="en-GB" sz="3000" dirty="0" err="1">
                <a:solidFill>
                  <a:srgbClr val="000000"/>
                </a:solidFill>
              </a:rPr>
              <a:t>Fălticeni</a:t>
            </a:r>
            <a:r>
              <a:rPr lang="en-GB" sz="3000" dirty="0">
                <a:solidFill>
                  <a:srgbClr val="000000"/>
                </a:solidFill>
              </a:rPr>
              <a:t>, Suceava County through the implementation of an innovative technology" – IDTDMF, financed through the Financial Mechanism of the European Economic Area (EEA) under the "Environment, </a:t>
            </a:r>
            <a:r>
              <a:rPr lang="ro-RO" sz="3000" dirty="0" smtClean="0">
                <a:solidFill>
                  <a:srgbClr val="000000"/>
                </a:solidFill>
              </a:rPr>
              <a:t>C</a:t>
            </a:r>
            <a:r>
              <a:rPr lang="en-GB" sz="3000" dirty="0" err="1" smtClean="0">
                <a:solidFill>
                  <a:srgbClr val="000000"/>
                </a:solidFill>
              </a:rPr>
              <a:t>limate</a:t>
            </a:r>
            <a:r>
              <a:rPr lang="en-GB" sz="3000" dirty="0" smtClean="0">
                <a:solidFill>
                  <a:srgbClr val="000000"/>
                </a:solidFill>
              </a:rPr>
              <a:t> </a:t>
            </a:r>
            <a:r>
              <a:rPr lang="ro-RO" sz="3000" dirty="0" smtClean="0">
                <a:solidFill>
                  <a:srgbClr val="000000"/>
                </a:solidFill>
              </a:rPr>
              <a:t>C</a:t>
            </a:r>
            <a:r>
              <a:rPr lang="en-GB" sz="3000" dirty="0" err="1" smtClean="0">
                <a:solidFill>
                  <a:srgbClr val="000000"/>
                </a:solidFill>
              </a:rPr>
              <a:t>hange</a:t>
            </a:r>
            <a:r>
              <a:rPr lang="en-GB" sz="3000" dirty="0" smtClean="0">
                <a:solidFill>
                  <a:srgbClr val="000000"/>
                </a:solidFill>
              </a:rPr>
              <a:t> </a:t>
            </a:r>
            <a:r>
              <a:rPr lang="ro-RO" sz="3000" dirty="0" smtClean="0">
                <a:solidFill>
                  <a:srgbClr val="000000"/>
                </a:solidFill>
              </a:rPr>
              <a:t>A</a:t>
            </a:r>
            <a:r>
              <a:rPr lang="en-GB" sz="3000" dirty="0" err="1" smtClean="0">
                <a:solidFill>
                  <a:srgbClr val="000000"/>
                </a:solidFill>
              </a:rPr>
              <a:t>daptation</a:t>
            </a:r>
            <a:r>
              <a:rPr lang="en-GB" sz="3000" dirty="0">
                <a:solidFill>
                  <a:srgbClr val="000000"/>
                </a:solidFill>
              </a:rPr>
              <a:t>, and </a:t>
            </a:r>
            <a:r>
              <a:rPr lang="ro-RO" sz="3000" dirty="0" smtClean="0">
                <a:solidFill>
                  <a:srgbClr val="000000"/>
                </a:solidFill>
              </a:rPr>
              <a:t>E</a:t>
            </a:r>
            <a:r>
              <a:rPr lang="en-GB" sz="3000" dirty="0" err="1" smtClean="0">
                <a:solidFill>
                  <a:srgbClr val="000000"/>
                </a:solidFill>
              </a:rPr>
              <a:t>cosystems</a:t>
            </a:r>
            <a:r>
              <a:rPr lang="en-GB" sz="3000" dirty="0">
                <a:solidFill>
                  <a:srgbClr val="000000"/>
                </a:solidFill>
              </a:rPr>
              <a:t>" </a:t>
            </a:r>
            <a:r>
              <a:rPr lang="ro-RO" sz="3000" dirty="0" smtClean="0">
                <a:solidFill>
                  <a:srgbClr val="000000"/>
                </a:solidFill>
              </a:rPr>
              <a:t>P</a:t>
            </a:r>
            <a:r>
              <a:rPr lang="en-GB" sz="3000" dirty="0" err="1" smtClean="0">
                <a:solidFill>
                  <a:srgbClr val="000000"/>
                </a:solidFill>
              </a:rPr>
              <a:t>rogram</a:t>
            </a:r>
            <a:r>
              <a:rPr lang="en-GB" sz="3000" dirty="0" smtClean="0">
                <a:solidFill>
                  <a:srgbClr val="000000"/>
                </a:solidFill>
              </a:rPr>
              <a:t> </a:t>
            </a:r>
            <a:r>
              <a:rPr lang="en-GB" sz="3000" dirty="0">
                <a:solidFill>
                  <a:srgbClr val="000000"/>
                </a:solidFill>
              </a:rPr>
              <a:t>(RO-</a:t>
            </a:r>
            <a:r>
              <a:rPr lang="en-GB" sz="3000" dirty="0" err="1">
                <a:solidFill>
                  <a:srgbClr val="000000"/>
                </a:solidFill>
              </a:rPr>
              <a:t>Mediu</a:t>
            </a:r>
            <a:r>
              <a:rPr lang="en-GB" sz="3000" dirty="0">
                <a:solidFill>
                  <a:srgbClr val="000000"/>
                </a:solidFill>
              </a:rPr>
              <a:t>).</a:t>
            </a:r>
            <a:endParaRPr lang="vi-VN" sz="3000" dirty="0">
              <a:solidFill>
                <a:srgbClr val="000000"/>
              </a:solidFill>
            </a:endParaRPr>
          </a:p>
        </p:txBody>
      </p:sp>
    </p:spTree>
    <p:extLst>
      <p:ext uri="{BB962C8B-B14F-4D97-AF65-F5344CB8AC3E}">
        <p14:creationId xmlns:p14="http://schemas.microsoft.com/office/powerpoint/2010/main" val="3624159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98792" y="2840197"/>
            <a:ext cx="22177121" cy="5283122"/>
          </a:xfrm>
        </p:spPr>
        <p:txBody>
          <a:bodyPr/>
          <a:lstStyle/>
          <a:p>
            <a:pPr marL="0" indent="0">
              <a:buNone/>
            </a:pPr>
            <a:r>
              <a:rPr lang="en-GB" dirty="0" smtClean="0"/>
              <a:t>The </a:t>
            </a:r>
            <a:r>
              <a:rPr lang="en-GB" dirty="0"/>
              <a:t>general objective of the project was to address a major environmental issue of the Municipality of </a:t>
            </a:r>
            <a:r>
              <a:rPr lang="en-GB" dirty="0" err="1"/>
              <a:t>Fălticeni</a:t>
            </a:r>
            <a:r>
              <a:rPr lang="en-GB" dirty="0"/>
              <a:t>, which was causing significant pollution (both </a:t>
            </a:r>
            <a:r>
              <a:rPr lang="en-GB" dirty="0" err="1"/>
              <a:t>odor</a:t>
            </a:r>
            <a:r>
              <a:rPr lang="en-GB" dirty="0"/>
              <a:t> and soil pollution), by closing the temporary municipal waste landfill in </a:t>
            </a:r>
            <a:r>
              <a:rPr lang="en-GB" dirty="0" err="1"/>
              <a:t>Fălticeni</a:t>
            </a:r>
            <a:r>
              <a:rPr lang="en-GB" dirty="0"/>
              <a:t>, Suceava County.</a:t>
            </a:r>
          </a:p>
        </p:txBody>
      </p:sp>
      <p:sp>
        <p:nvSpPr>
          <p:cNvPr id="4" name="Plassholder for tekst 3"/>
          <p:cNvSpPr>
            <a:spLocks noGrp="1"/>
          </p:cNvSpPr>
          <p:nvPr>
            <p:ph type="body" sz="quarter" idx="10"/>
          </p:nvPr>
        </p:nvSpPr>
        <p:spPr>
          <a:xfrm>
            <a:off x="1149734" y="2350631"/>
            <a:ext cx="21861704" cy="461665"/>
          </a:xfrm>
        </p:spPr>
        <p:txBody>
          <a:bodyPr/>
          <a:lstStyle/>
          <a:p>
            <a:r>
              <a:rPr lang="ro-RO" dirty="0" smtClean="0"/>
              <a:t>The </a:t>
            </a:r>
            <a:r>
              <a:rPr lang="en-GB" dirty="0" smtClean="0"/>
              <a:t>general </a:t>
            </a:r>
            <a:r>
              <a:rPr lang="en-GB" dirty="0"/>
              <a:t>objective of the project</a:t>
            </a:r>
          </a:p>
        </p:txBody>
      </p:sp>
      <p:sp>
        <p:nvSpPr>
          <p:cNvPr id="5" name="Plassholder for tekst 3">
            <a:extLst>
              <a:ext uri="{FF2B5EF4-FFF2-40B4-BE49-F238E27FC236}">
                <a16:creationId xmlns="" xmlns:a16="http://schemas.microsoft.com/office/drawing/2014/main" id="{D004712D-08A4-2C8A-3712-A726C8CBADEC}"/>
              </a:ext>
            </a:extLst>
          </p:cNvPr>
          <p:cNvSpPr txBox="1">
            <a:spLocks/>
          </p:cNvSpPr>
          <p:nvPr/>
        </p:nvSpPr>
        <p:spPr>
          <a:xfrm>
            <a:off x="1098792" y="4000355"/>
            <a:ext cx="21861704" cy="461665"/>
          </a:xfrm>
          <a:prstGeom prst="rect">
            <a:avLst/>
          </a:prstGeom>
        </p:spPr>
        <p:txBody>
          <a:bodyPr vert="horz" lIns="0" tIns="0" rIns="0" bIns="0" rtlCol="0">
            <a:spAutoFit/>
          </a:bodyPr>
          <a:lstStyle>
            <a:lvl1pPr marL="0" indent="0" algn="l" defTabSz="1828526" rtl="0" eaLnBrk="1" latinLnBrk="0" hangingPunct="1">
              <a:lnSpc>
                <a:spcPct val="100000"/>
              </a:lnSpc>
              <a:spcBef>
                <a:spcPts val="2000"/>
              </a:spcBef>
              <a:buFont typeface="Arial" panose="020B0604020202020204" pitchFamily="34" charset="0"/>
              <a:buNone/>
              <a:defRPr sz="3000" b="1" kern="1200">
                <a:solidFill>
                  <a:schemeClr val="accent1"/>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r>
              <a:rPr lang="en-GB" dirty="0" smtClean="0"/>
              <a:t>The </a:t>
            </a:r>
            <a:r>
              <a:rPr lang="en-GB" dirty="0"/>
              <a:t>specific objectives of the project:</a:t>
            </a:r>
          </a:p>
        </p:txBody>
      </p:sp>
      <p:sp>
        <p:nvSpPr>
          <p:cNvPr id="6" name="Plassholder for innhold 2">
            <a:extLst>
              <a:ext uri="{FF2B5EF4-FFF2-40B4-BE49-F238E27FC236}">
                <a16:creationId xmlns="" xmlns:a16="http://schemas.microsoft.com/office/drawing/2014/main" id="{9F515F72-B7CD-7048-5380-F58F876DECEE}"/>
              </a:ext>
            </a:extLst>
          </p:cNvPr>
          <p:cNvSpPr txBox="1">
            <a:spLocks/>
          </p:cNvSpPr>
          <p:nvPr/>
        </p:nvSpPr>
        <p:spPr>
          <a:xfrm>
            <a:off x="1098792" y="4765405"/>
            <a:ext cx="22015757" cy="3357914"/>
          </a:xfrm>
          <a:prstGeom prst="rect">
            <a:avLst/>
          </a:prstGeom>
        </p:spPr>
        <p:txBody>
          <a:bodyPr vert="horz" lIns="0" tIns="0" rIns="0" bIns="0" rtlCol="0">
            <a:normAutofit/>
          </a:bodyPr>
          <a:lst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GB" dirty="0"/>
              <a:t>The introduction of treated waste through the proposed technology into the circular economy</a:t>
            </a:r>
            <a:r>
              <a:rPr lang="en-GB" dirty="0" smtClean="0"/>
              <a:t>;</a:t>
            </a:r>
            <a:endParaRPr lang="ro-RO" dirty="0" smtClean="0"/>
          </a:p>
          <a:p>
            <a:pPr marL="514350" indent="-514350">
              <a:buFont typeface="Arial" panose="020B0604020202020204" pitchFamily="34" charset="0"/>
              <a:buAutoNum type="arabicPeriod"/>
            </a:pPr>
            <a:r>
              <a:rPr lang="en-GB" dirty="0" smtClean="0"/>
              <a:t>Improving </a:t>
            </a:r>
            <a:r>
              <a:rPr lang="en-GB" dirty="0"/>
              <a:t>the local institutional capacity in the field of municipal waste management</a:t>
            </a:r>
            <a:r>
              <a:rPr lang="en-GB" dirty="0" smtClean="0"/>
              <a:t>;</a:t>
            </a:r>
            <a:endParaRPr lang="ro-RO" dirty="0" smtClean="0"/>
          </a:p>
          <a:p>
            <a:pPr marL="514350" indent="-514350">
              <a:buFont typeface="Arial" panose="020B0604020202020204" pitchFamily="34" charset="0"/>
              <a:buAutoNum type="arabicPeriod"/>
            </a:pPr>
            <a:r>
              <a:rPr lang="en-GB" dirty="0" smtClean="0"/>
              <a:t>Carrying </a:t>
            </a:r>
            <a:r>
              <a:rPr lang="en-GB" dirty="0"/>
              <a:t>out a comprehensive public information and education campaign on municipal waste management</a:t>
            </a:r>
            <a:r>
              <a:rPr lang="en-GB" dirty="0" smtClean="0"/>
              <a:t>.</a:t>
            </a:r>
            <a:endParaRPr lang="ro-RO" dirty="0" smtClean="0"/>
          </a:p>
          <a:p>
            <a:pPr marL="0" indent="0">
              <a:buNone/>
            </a:pPr>
            <a:r>
              <a:rPr lang="en-GB" dirty="0" smtClean="0"/>
              <a:t>The </a:t>
            </a:r>
            <a:r>
              <a:rPr lang="en-GB" dirty="0"/>
              <a:t>project contributed to achieving the general objective of the Environmental Improvement Program. </a:t>
            </a:r>
            <a:r>
              <a:rPr lang="en-GB" dirty="0" smtClean="0"/>
              <a:t>With </a:t>
            </a:r>
            <a:r>
              <a:rPr lang="en-GB" dirty="0"/>
              <a:t>the closure of the temporary waste landfill, enhanced protection of the area against soil and air pollution was achieved.</a:t>
            </a:r>
          </a:p>
        </p:txBody>
      </p:sp>
      <p:sp>
        <p:nvSpPr>
          <p:cNvPr id="8" name="TextBox 5">
            <a:extLst>
              <a:ext uri="{FF2B5EF4-FFF2-40B4-BE49-F238E27FC236}">
                <a16:creationId xmlns="" xmlns:a16="http://schemas.microsoft.com/office/drawing/2014/main" id="{73D4C93A-4438-9591-AD02-D2025DFCBDEC}"/>
              </a:ext>
            </a:extLst>
          </p:cNvPr>
          <p:cNvSpPr txBox="1"/>
          <p:nvPr/>
        </p:nvSpPr>
        <p:spPr>
          <a:xfrm>
            <a:off x="1257310" y="11805970"/>
            <a:ext cx="21857239" cy="827919"/>
          </a:xfrm>
          <a:prstGeom prst="rect">
            <a:avLst/>
          </a:prstGeom>
          <a:noFill/>
          <a:ln cap="flat">
            <a:noFill/>
          </a:ln>
        </p:spPr>
        <p:txBody>
          <a:bodyPr vert="horz" wrap="square" lIns="91440" tIns="45720" rIns="91440" bIns="45720" anchor="t" anchorCtr="0" compatLnSpc="1">
            <a:spAutoFit/>
          </a:bodyPr>
          <a:lstStyle/>
          <a:p>
            <a:pPr marL="0" marR="0" lvl="0" indent="0" algn="r" defTabSz="4572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ro-RO" sz="2000" b="1" i="0" u="none" strike="noStrike" kern="1200" cap="none" spc="0" baseline="0" dirty="0" err="1">
                <a:solidFill>
                  <a:srgbClr val="000000"/>
                </a:solidFill>
                <a:uFillTx/>
                <a:latin typeface="Calibri" pitchFamily="34"/>
                <a:ea typeface="Calibri" pitchFamily="34"/>
                <a:cs typeface="Times New Roman" pitchFamily="18"/>
              </a:rPr>
              <a:t>Working</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err="1">
                <a:solidFill>
                  <a:srgbClr val="000000"/>
                </a:solidFill>
                <a:uFillTx/>
                <a:latin typeface="Calibri" pitchFamily="34"/>
                <a:ea typeface="Calibri" pitchFamily="34"/>
                <a:cs typeface="Times New Roman" pitchFamily="18"/>
              </a:rPr>
              <a:t>together</a:t>
            </a:r>
            <a:r>
              <a:rPr lang="ro-RO" sz="2000" b="1" i="0" u="none" strike="noStrike" kern="1200" cap="none" spc="0" baseline="0" dirty="0">
                <a:solidFill>
                  <a:srgbClr val="000000"/>
                </a:solidFill>
                <a:uFillTx/>
                <a:latin typeface="Calibri" pitchFamily="34"/>
                <a:ea typeface="Calibri" pitchFamily="34"/>
                <a:cs typeface="Times New Roman" pitchFamily="18"/>
              </a:rPr>
              <a:t> for a </a:t>
            </a:r>
            <a:r>
              <a:rPr lang="ro-RO" sz="2000" b="1" i="0" u="none" strike="noStrike" kern="1200" cap="none" spc="0" baseline="0" dirty="0" err="1">
                <a:solidFill>
                  <a:srgbClr val="00B050"/>
                </a:solidFill>
                <a:uFillTx/>
                <a:latin typeface="Calibri" pitchFamily="34"/>
                <a:ea typeface="Calibri" pitchFamily="34"/>
                <a:cs typeface="Times New Roman" pitchFamily="18"/>
              </a:rPr>
              <a:t>green</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a:solidFill>
                  <a:srgbClr val="ED7D31"/>
                </a:solidFill>
                <a:uFillTx/>
                <a:latin typeface="Calibri" pitchFamily="34"/>
                <a:ea typeface="Calibri" pitchFamily="34"/>
                <a:cs typeface="Times New Roman" pitchFamily="18"/>
              </a:rPr>
              <a:t>competitive</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err="1">
                <a:solidFill>
                  <a:srgbClr val="000000"/>
                </a:solidFill>
                <a:uFillTx/>
                <a:latin typeface="Calibri" pitchFamily="34"/>
                <a:ea typeface="Calibri" pitchFamily="34"/>
                <a:cs typeface="Times New Roman" pitchFamily="18"/>
              </a:rPr>
              <a:t>and</a:t>
            </a:r>
            <a:r>
              <a:rPr lang="ro-RO" sz="2000" b="1" i="0" u="none" strike="noStrike" kern="1200" cap="none" spc="0" baseline="0" dirty="0">
                <a:solidFill>
                  <a:srgbClr val="000000"/>
                </a:solidFill>
                <a:uFillTx/>
                <a:latin typeface="Calibri" pitchFamily="34"/>
                <a:ea typeface="Calibri" pitchFamily="34"/>
                <a:cs typeface="Times New Roman" pitchFamily="18"/>
              </a:rPr>
              <a:t> </a:t>
            </a:r>
            <a:r>
              <a:rPr lang="ro-RO" sz="2000" b="1" i="0" u="none" strike="noStrike" kern="1200" cap="none" spc="0" baseline="0" dirty="0">
                <a:solidFill>
                  <a:srgbClr val="00B0F0"/>
                </a:solidFill>
                <a:uFillTx/>
                <a:latin typeface="Calibri" pitchFamily="34"/>
                <a:ea typeface="Calibri" pitchFamily="34"/>
                <a:cs typeface="Times New Roman" pitchFamily="18"/>
              </a:rPr>
              <a:t>inclusive</a:t>
            </a:r>
            <a:r>
              <a:rPr lang="ro-RO" sz="2000" b="1" i="0" u="none" strike="noStrike" kern="1200" cap="none" spc="0" baseline="0" dirty="0">
                <a:solidFill>
                  <a:srgbClr val="000000"/>
                </a:solidFill>
                <a:uFillTx/>
                <a:latin typeface="Calibri" pitchFamily="34"/>
                <a:ea typeface="Calibri" pitchFamily="34"/>
                <a:cs typeface="Times New Roman" pitchFamily="18"/>
              </a:rPr>
              <a:t> Europe</a:t>
            </a:r>
          </a:p>
          <a:p>
            <a:pPr marL="0" marR="0" lvl="0" indent="0" algn="r" defTabSz="457200" rtl="0" fontAlgn="auto" hangingPunct="1">
              <a:lnSpc>
                <a:spcPct val="107000"/>
              </a:lnSpc>
              <a:spcBef>
                <a:spcPts val="0"/>
              </a:spcBef>
              <a:spcAft>
                <a:spcPts val="600"/>
              </a:spcAft>
              <a:buNone/>
              <a:tabLst/>
              <a:defRPr sz="1800" b="0" i="0" u="none" strike="noStrike" kern="0" cap="none" spc="0" baseline="0">
                <a:solidFill>
                  <a:srgbClr val="000000"/>
                </a:solidFill>
                <a:uFillTx/>
              </a:defRPr>
            </a:pPr>
            <a:r>
              <a:rPr lang="en-GB" sz="2000" b="0" i="0" u="none" strike="noStrike" kern="0" cap="none" spc="0" baseline="0" dirty="0">
                <a:solidFill>
                  <a:srgbClr val="1155CC"/>
                </a:solidFill>
                <a:uFillTx/>
                <a:latin typeface="Calibri"/>
                <a:hlinkClick r:id="rId2"/>
              </a:rPr>
              <a:t>www.eeagrantsmediu.ro</a:t>
            </a:r>
            <a:endParaRPr lang="en-GB" sz="2000" b="0" i="0" u="none" strike="noStrike" kern="1200" cap="none" spc="0" baseline="0" dirty="0">
              <a:solidFill>
                <a:srgbClr val="000000"/>
              </a:solidFill>
              <a:uFillTx/>
              <a:latin typeface="Calibri"/>
              <a:ea typeface="Calibri" pitchFamily="34"/>
              <a:cs typeface="Times New Roman" pitchFamily="18"/>
            </a:endParaRPr>
          </a:p>
        </p:txBody>
      </p:sp>
      <p:pic>
        <p:nvPicPr>
          <p:cNvPr id="9" name="Picture 8">
            <a:extLst>
              <a:ext uri="{FF2B5EF4-FFF2-40B4-BE49-F238E27FC236}">
                <a16:creationId xmlns="" xmlns:a16="http://schemas.microsoft.com/office/drawing/2014/main" id="{3BE74191-1E9A-EB7A-44A6-1CB4CA4990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158" y="729691"/>
            <a:ext cx="4441395" cy="1312836"/>
          </a:xfrm>
          <a:prstGeom prst="rect">
            <a:avLst/>
          </a:prstGeom>
          <a:noFill/>
          <a:ln>
            <a:noFill/>
          </a:ln>
        </p:spPr>
      </p:pic>
      <p:pic>
        <p:nvPicPr>
          <p:cNvPr id="10" name="Picture 9">
            <a:extLst>
              <a:ext uri="{FF2B5EF4-FFF2-40B4-BE49-F238E27FC236}">
                <a16:creationId xmlns="" xmlns:a16="http://schemas.microsoft.com/office/drawing/2014/main" id="{3F2E7A7F-D417-DC29-88E0-65E8CDEA30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13555" y="729690"/>
            <a:ext cx="2557551" cy="1278211"/>
          </a:xfrm>
          <a:prstGeom prst="rect">
            <a:avLst/>
          </a:prstGeom>
          <a:noFill/>
          <a:ln>
            <a:noFill/>
          </a:ln>
        </p:spPr>
      </p:pic>
      <p:pic>
        <p:nvPicPr>
          <p:cNvPr id="11" name="Imagine 3">
            <a:extLst>
              <a:ext uri="{FF2B5EF4-FFF2-40B4-BE49-F238E27FC236}">
                <a16:creationId xmlns="" xmlns:a16="http://schemas.microsoft.com/office/drawing/2014/main" id="{01740C1C-9191-4017-CA6C-56527D9300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60392" y="179203"/>
            <a:ext cx="1254338" cy="1538683"/>
          </a:xfrm>
          <a:prstGeom prst="rect">
            <a:avLst/>
          </a:prstGeom>
          <a:noFill/>
          <a:ln>
            <a:noFill/>
          </a:ln>
        </p:spPr>
      </p:pic>
      <p:sp useBgFill="1">
        <p:nvSpPr>
          <p:cNvPr id="12" name="Tittel 1"/>
          <p:cNvSpPr>
            <a:spLocks noGrp="1"/>
          </p:cNvSpPr>
          <p:nvPr>
            <p:ph type="title"/>
          </p:nvPr>
        </p:nvSpPr>
        <p:spPr>
          <a:xfrm>
            <a:off x="1098792" y="8123319"/>
            <a:ext cx="22260532" cy="461665"/>
          </a:xfrm>
        </p:spPr>
        <p:txBody>
          <a:bodyPr/>
          <a:lstStyle/>
          <a:p>
            <a:r>
              <a:rPr lang="en-GB" sz="3000" dirty="0" smtClean="0"/>
              <a:t>Identifying </a:t>
            </a:r>
            <a:r>
              <a:rPr lang="en-GB" sz="3000" dirty="0"/>
              <a:t>the target groups of the project.</a:t>
            </a:r>
          </a:p>
        </p:txBody>
      </p:sp>
      <p:graphicFrame>
        <p:nvGraphicFramePr>
          <p:cNvPr id="13" name="Tabel 12"/>
          <p:cNvGraphicFramePr>
            <a:graphicFrameLocks noGrp="1"/>
          </p:cNvGraphicFramePr>
          <p:nvPr>
            <p:extLst>
              <p:ext uri="{D42A27DB-BD31-4B8C-83A1-F6EECF244321}">
                <p14:modId xmlns:p14="http://schemas.microsoft.com/office/powerpoint/2010/main" val="3978854054"/>
              </p:ext>
            </p:extLst>
          </p:nvPr>
        </p:nvGraphicFramePr>
        <p:xfrm>
          <a:off x="1183341" y="9215717"/>
          <a:ext cx="21436814" cy="2419420"/>
        </p:xfrm>
        <a:graphic>
          <a:graphicData uri="http://schemas.openxmlformats.org/drawingml/2006/table">
            <a:tbl>
              <a:tblPr firstRow="1" firstCol="1" lastRow="1" lastCol="1" bandRow="1" bandCol="1">
                <a:tableStyleId>{5940675A-B579-460E-94D1-54222C63F5DA}</a:tableStyleId>
              </a:tblPr>
              <a:tblGrid>
                <a:gridCol w="4991207"/>
                <a:gridCol w="7684887"/>
                <a:gridCol w="8760720"/>
              </a:tblGrid>
              <a:tr h="855192">
                <a:tc>
                  <a:txBody>
                    <a:bodyPr/>
                    <a:lstStyle/>
                    <a:p>
                      <a:pPr algn="ctr">
                        <a:lnSpc>
                          <a:spcPct val="115000"/>
                        </a:lnSpc>
                        <a:spcBef>
                          <a:spcPts val="500"/>
                        </a:spcBef>
                        <a:spcAft>
                          <a:spcPts val="600"/>
                        </a:spcAft>
                      </a:pPr>
                      <a:r>
                        <a:rPr lang="ro-RO" sz="2400" b="1" dirty="0" smtClean="0">
                          <a:effectLst/>
                        </a:rPr>
                        <a:t>The</a:t>
                      </a:r>
                      <a:r>
                        <a:rPr lang="ro-RO" sz="2400" b="1" baseline="0" dirty="0" smtClean="0">
                          <a:effectLst/>
                        </a:rPr>
                        <a:t> </a:t>
                      </a:r>
                      <a:r>
                        <a:rPr lang="ro-RO" sz="2400" b="1" dirty="0" smtClean="0">
                          <a:effectLst/>
                        </a:rPr>
                        <a:t>Target </a:t>
                      </a:r>
                      <a:r>
                        <a:rPr lang="ro-RO" sz="2400" b="1" dirty="0" err="1" smtClean="0">
                          <a:effectLst/>
                        </a:rPr>
                        <a:t>group</a:t>
                      </a:r>
                      <a:endParaRPr lang="x-none" sz="2400" b="1" dirty="0">
                        <a:effectLst/>
                      </a:endParaRPr>
                    </a:p>
                  </a:txBody>
                  <a:tcPr marL="68580" marR="68580" marT="0" marB="0" anchor="ctr"/>
                </a:tc>
                <a:tc>
                  <a:txBody>
                    <a:bodyPr/>
                    <a:lstStyle/>
                    <a:p>
                      <a:pPr algn="ctr">
                        <a:lnSpc>
                          <a:spcPct val="115000"/>
                        </a:lnSpc>
                        <a:spcBef>
                          <a:spcPts val="500"/>
                        </a:spcBef>
                        <a:spcAft>
                          <a:spcPts val="600"/>
                        </a:spcAft>
                      </a:pPr>
                      <a:r>
                        <a:rPr lang="ro-RO" sz="2400" b="1" dirty="0" smtClean="0">
                          <a:effectLst/>
                        </a:rPr>
                        <a:t> The d</a:t>
                      </a:r>
                      <a:r>
                        <a:rPr lang="en-GB" sz="2400" b="1" dirty="0" err="1" smtClean="0">
                          <a:effectLst/>
                        </a:rPr>
                        <a:t>escription</a:t>
                      </a:r>
                      <a:r>
                        <a:rPr lang="en-GB" sz="2400" b="1" dirty="0" smtClean="0">
                          <a:effectLst/>
                        </a:rPr>
                        <a:t> of the target group</a:t>
                      </a:r>
                      <a:r>
                        <a:rPr lang="ro-RO" sz="2400" b="1" dirty="0" smtClean="0">
                          <a:effectLst/>
                        </a:rPr>
                        <a:t> </a:t>
                      </a:r>
                      <a:endParaRPr lang="x-none" sz="2400" b="1" dirty="0">
                        <a:effectLst/>
                      </a:endParaRPr>
                    </a:p>
                  </a:txBody>
                  <a:tcPr marL="68580" marR="68580" marT="0" marB="0" anchor="ctr"/>
                </a:tc>
                <a:tc>
                  <a:txBody>
                    <a:bodyPr/>
                    <a:lstStyle/>
                    <a:p>
                      <a:pPr algn="ctr">
                        <a:lnSpc>
                          <a:spcPct val="115000"/>
                        </a:lnSpc>
                        <a:spcBef>
                          <a:spcPts val="500"/>
                        </a:spcBef>
                        <a:spcAft>
                          <a:spcPts val="600"/>
                        </a:spcAft>
                      </a:pPr>
                      <a:r>
                        <a:rPr lang="ro-RO" sz="2400" b="1" dirty="0" smtClean="0">
                          <a:effectLst/>
                        </a:rPr>
                        <a:t>The q</a:t>
                      </a:r>
                      <a:r>
                        <a:rPr lang="en-GB" sz="2400" b="1" dirty="0" err="1" smtClean="0">
                          <a:effectLst/>
                        </a:rPr>
                        <a:t>uantification</a:t>
                      </a:r>
                      <a:r>
                        <a:rPr lang="en-GB" sz="2400" b="1" dirty="0" smtClean="0">
                          <a:effectLst/>
                        </a:rPr>
                        <a:t> of the target group</a:t>
                      </a:r>
                      <a:endParaRPr lang="x-none" sz="2400" b="1" dirty="0">
                        <a:effectLst/>
                        <a:latin typeface="Trebuchet MS" panose="020B0703020202090204" pitchFamily="34" charset="0"/>
                        <a:ea typeface="Calibri" panose="020F0502020204030204" pitchFamily="34" charset="0"/>
                        <a:cs typeface="Times New Roman" panose="02020603050405020304" pitchFamily="18" charset="0"/>
                      </a:endParaRPr>
                    </a:p>
                  </a:txBody>
                  <a:tcPr marL="68580" marR="68580" marT="0" marB="0" anchor="ctr"/>
                </a:tc>
              </a:tr>
              <a:tr h="882910">
                <a:tc>
                  <a:txBody>
                    <a:bodyPr/>
                    <a:lstStyle/>
                    <a:p>
                      <a:pPr algn="ctr">
                        <a:lnSpc>
                          <a:spcPct val="115000"/>
                        </a:lnSpc>
                        <a:spcBef>
                          <a:spcPts val="500"/>
                        </a:spcBef>
                        <a:spcAft>
                          <a:spcPts val="600"/>
                        </a:spcAft>
                      </a:pPr>
                      <a:r>
                        <a:rPr lang="ro-RO" sz="2400" b="1" dirty="0" smtClean="0">
                          <a:effectLst/>
                        </a:rPr>
                        <a:t>Direct </a:t>
                      </a:r>
                      <a:r>
                        <a:rPr lang="ro-RO" sz="2400" b="1" dirty="0" err="1" smtClean="0">
                          <a:effectLst/>
                        </a:rPr>
                        <a:t>beneficiaries</a:t>
                      </a:r>
                      <a:endParaRPr lang="ro-RO" sz="2400" b="1" dirty="0">
                        <a:effectLst/>
                      </a:endParaRPr>
                    </a:p>
                  </a:txBody>
                  <a:tcPr marL="68580" marR="68580" marT="0" marB="0" anchor="ctr"/>
                </a:tc>
                <a:tc>
                  <a:txBody>
                    <a:bodyPr/>
                    <a:lstStyle/>
                    <a:p>
                      <a:pPr algn="ctr">
                        <a:lnSpc>
                          <a:spcPct val="115000"/>
                        </a:lnSpc>
                        <a:spcBef>
                          <a:spcPts val="500"/>
                        </a:spcBef>
                        <a:spcAft>
                          <a:spcPts val="600"/>
                        </a:spcAft>
                      </a:pPr>
                      <a:r>
                        <a:rPr lang="en-GB" sz="2400" dirty="0" smtClean="0">
                          <a:effectLst/>
                        </a:rPr>
                        <a:t>Residents of the Municipality of </a:t>
                      </a:r>
                      <a:r>
                        <a:rPr lang="en-GB" sz="2400" dirty="0" err="1" smtClean="0">
                          <a:effectLst/>
                        </a:rPr>
                        <a:t>Fălticeni</a:t>
                      </a:r>
                      <a:endParaRPr lang="x-none" sz="2400" dirty="0">
                        <a:effectLst/>
                      </a:endParaRPr>
                    </a:p>
                  </a:txBody>
                  <a:tcPr marL="68580" marR="68580" marT="0" marB="0" anchor="ctr"/>
                </a:tc>
                <a:tc>
                  <a:txBody>
                    <a:bodyPr/>
                    <a:lstStyle/>
                    <a:p>
                      <a:pPr algn="ctr">
                        <a:lnSpc>
                          <a:spcPct val="115000"/>
                        </a:lnSpc>
                        <a:spcBef>
                          <a:spcPts val="500"/>
                        </a:spcBef>
                        <a:spcAft>
                          <a:spcPts val="600"/>
                        </a:spcAft>
                      </a:pPr>
                      <a:r>
                        <a:rPr lang="ro-RO" sz="2400" dirty="0">
                          <a:effectLst/>
                        </a:rPr>
                        <a:t>26.741 </a:t>
                      </a:r>
                      <a:r>
                        <a:rPr lang="ro-RO" sz="2400" dirty="0" smtClean="0">
                          <a:effectLst/>
                        </a:rPr>
                        <a:t>(2011 </a:t>
                      </a:r>
                      <a:r>
                        <a:rPr lang="ro-RO" sz="2400" dirty="0" err="1" smtClean="0">
                          <a:effectLst/>
                        </a:rPr>
                        <a:t>Census</a:t>
                      </a:r>
                      <a:r>
                        <a:rPr lang="ro-RO" sz="2400" dirty="0" smtClean="0">
                          <a:effectLst/>
                        </a:rPr>
                        <a:t> Report)</a:t>
                      </a:r>
                      <a:endParaRPr lang="x-none" sz="2400" dirty="0">
                        <a:effectLst/>
                      </a:endParaRPr>
                    </a:p>
                  </a:txBody>
                  <a:tcPr marL="68580" marR="68580" marT="0" marB="0" anchor="ctr"/>
                </a:tc>
              </a:tr>
              <a:tr h="681318">
                <a:tc>
                  <a:txBody>
                    <a:bodyPr/>
                    <a:lstStyle/>
                    <a:p>
                      <a:pPr algn="ctr">
                        <a:lnSpc>
                          <a:spcPct val="115000"/>
                        </a:lnSpc>
                        <a:spcBef>
                          <a:spcPts val="500"/>
                        </a:spcBef>
                        <a:spcAft>
                          <a:spcPts val="600"/>
                        </a:spcAft>
                      </a:pPr>
                      <a:r>
                        <a:rPr lang="ro-RO" sz="2400" b="1" dirty="0" smtClean="0">
                          <a:effectLst/>
                        </a:rPr>
                        <a:t>Indirect </a:t>
                      </a:r>
                      <a:r>
                        <a:rPr lang="ro-RO" sz="2400" b="1" dirty="0" err="1" smtClean="0">
                          <a:effectLst/>
                        </a:rPr>
                        <a:t>beneficiaries</a:t>
                      </a:r>
                      <a:endParaRPr lang="x-none" sz="2400" b="1" dirty="0">
                        <a:effectLst/>
                      </a:endParaRPr>
                    </a:p>
                  </a:txBody>
                  <a:tcPr marL="68580" marR="68580" marT="0" marB="0" anchor="ctr"/>
                </a:tc>
                <a:tc>
                  <a:txBody>
                    <a:bodyPr/>
                    <a:lstStyle/>
                    <a:p>
                      <a:pPr algn="ctr">
                        <a:lnSpc>
                          <a:spcPct val="115000"/>
                        </a:lnSpc>
                        <a:spcBef>
                          <a:spcPts val="500"/>
                        </a:spcBef>
                        <a:spcAft>
                          <a:spcPts val="600"/>
                        </a:spcAft>
                      </a:pPr>
                      <a:r>
                        <a:rPr lang="en-GB" sz="2400" dirty="0" smtClean="0">
                          <a:effectLst/>
                        </a:rPr>
                        <a:t>Residents of the suburban communes of </a:t>
                      </a:r>
                      <a:r>
                        <a:rPr lang="en-GB" sz="2400" dirty="0" err="1" smtClean="0">
                          <a:effectLst/>
                        </a:rPr>
                        <a:t>Fălticeni</a:t>
                      </a:r>
                      <a:endParaRPr lang="x-none" sz="2400" dirty="0">
                        <a:effectLst/>
                      </a:endParaRPr>
                    </a:p>
                  </a:txBody>
                  <a:tcPr marL="68580" marR="68580" marT="0" marB="0" anchor="ctr"/>
                </a:tc>
                <a:tc>
                  <a:txBody>
                    <a:bodyPr/>
                    <a:lstStyle/>
                    <a:p>
                      <a:pPr algn="ctr">
                        <a:lnSpc>
                          <a:spcPct val="115000"/>
                        </a:lnSpc>
                        <a:spcBef>
                          <a:spcPts val="500"/>
                        </a:spcBef>
                        <a:spcAft>
                          <a:spcPts val="600"/>
                        </a:spcAft>
                      </a:pPr>
                      <a:r>
                        <a:rPr lang="ro-RO" sz="2400" dirty="0">
                          <a:effectLst/>
                        </a:rPr>
                        <a:t>3.752 </a:t>
                      </a:r>
                      <a:r>
                        <a:rPr lang="ro-RO" sz="2400" dirty="0" smtClean="0">
                          <a:effectLst/>
                        </a:rPr>
                        <a:t>(2011 </a:t>
                      </a:r>
                      <a:r>
                        <a:rPr lang="ro-RO" sz="2400" dirty="0" err="1" smtClean="0">
                          <a:effectLst/>
                        </a:rPr>
                        <a:t>Census</a:t>
                      </a:r>
                      <a:r>
                        <a:rPr lang="ro-RO" sz="2400" dirty="0" smtClean="0">
                          <a:effectLst/>
                        </a:rPr>
                        <a:t> Report)</a:t>
                      </a:r>
                      <a:endParaRPr lang="x-none" sz="2400" dirty="0">
                        <a:effectLst/>
                      </a:endParaRPr>
                    </a:p>
                  </a:txBody>
                  <a:tcPr marL="68580" marR="68580" marT="0" marB="0" anchor="ctr"/>
                </a:tc>
              </a:tr>
            </a:tbl>
          </a:graphicData>
        </a:graphic>
      </p:graphicFrame>
    </p:spTree>
    <p:extLst>
      <p:ext uri="{BB962C8B-B14F-4D97-AF65-F5344CB8AC3E}">
        <p14:creationId xmlns:p14="http://schemas.microsoft.com/office/powerpoint/2010/main" val="1268833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e">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491</TotalTime>
  <Words>436</Words>
  <Application>Microsoft Office PowerPoint</Application>
  <PresentationFormat>Particularizare</PresentationFormat>
  <Paragraphs>25</Paragraphs>
  <Slides>2</Slides>
  <Notes>0</Notes>
  <HiddenSlides>0</HiddenSlides>
  <MMClips>0</MMClips>
  <ScaleCrop>false</ScaleCrop>
  <HeadingPairs>
    <vt:vector size="4" baseType="variant">
      <vt:variant>
        <vt:lpstr>Temă</vt:lpstr>
      </vt:variant>
      <vt:variant>
        <vt:i4>1</vt:i4>
      </vt:variant>
      <vt:variant>
        <vt:lpstr>Titluri diapozitive</vt:lpstr>
      </vt:variant>
      <vt:variant>
        <vt:i4>2</vt:i4>
      </vt:variant>
    </vt:vector>
  </HeadingPairs>
  <TitlesOfParts>
    <vt:vector size="3" baseType="lpstr">
      <vt:lpstr>Office-theme</vt:lpstr>
      <vt:lpstr>Prezentare PowerPoint</vt:lpstr>
      <vt:lpstr>Identifying the target groups of the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Admin</cp:lastModifiedBy>
  <cp:revision>36</cp:revision>
  <dcterms:created xsi:type="dcterms:W3CDTF">2017-09-27T10:52:39Z</dcterms:created>
  <dcterms:modified xsi:type="dcterms:W3CDTF">2025-02-05T12:11:18Z</dcterms:modified>
</cp:coreProperties>
</file>